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handoutMasterIdLst>
    <p:handoutMasterId r:id="rId19"/>
  </p:handoutMasterIdLst>
  <p:sldIdLst>
    <p:sldId id="256" r:id="rId2"/>
    <p:sldId id="278" r:id="rId3"/>
    <p:sldId id="260" r:id="rId4"/>
    <p:sldId id="261" r:id="rId5"/>
    <p:sldId id="264" r:id="rId6"/>
    <p:sldId id="265" r:id="rId7"/>
    <p:sldId id="267" r:id="rId8"/>
    <p:sldId id="268" r:id="rId9"/>
    <p:sldId id="269" r:id="rId10"/>
    <p:sldId id="273" r:id="rId11"/>
    <p:sldId id="274" r:id="rId12"/>
    <p:sldId id="275" r:id="rId13"/>
    <p:sldId id="276" r:id="rId14"/>
    <p:sldId id="280" r:id="rId15"/>
    <p:sldId id="281" r:id="rId16"/>
    <p:sldId id="282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9" autoAdjust="0"/>
    <p:restoredTop sz="94493" autoAdjust="0"/>
  </p:normalViewPr>
  <p:slideViewPr>
    <p:cSldViewPr>
      <p:cViewPr>
        <p:scale>
          <a:sx n="77" d="100"/>
          <a:sy n="77" d="100"/>
        </p:scale>
        <p:origin x="-105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lv-LV" dirty="0" smtClean="0"/>
              <a:t>Klientu skaita dinamika</a:t>
            </a:r>
            <a:endParaRPr lang="en-U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2008.gads</c:v>
                </c:pt>
                <c:pt idx="1">
                  <c:v>2009.gads</c:v>
                </c:pt>
                <c:pt idx="2">
                  <c:v>2010. gads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5235</c:v>
                </c:pt>
                <c:pt idx="1">
                  <c:v>5538</c:v>
                </c:pt>
                <c:pt idx="2">
                  <c:v>5624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297600"/>
        <c:axId val="38338944"/>
        <c:axId val="0"/>
      </c:bar3DChart>
      <c:catAx>
        <c:axId val="38297600"/>
        <c:scaling>
          <c:orientation val="minMax"/>
        </c:scaling>
        <c:delete val="0"/>
        <c:axPos val="b"/>
        <c:majorTickMark val="out"/>
        <c:minorTickMark val="none"/>
        <c:tickLblPos val="nextTo"/>
        <c:crossAx val="38338944"/>
        <c:crosses val="autoZero"/>
        <c:auto val="1"/>
        <c:lblAlgn val="ctr"/>
        <c:lblOffset val="100"/>
        <c:noMultiLvlLbl val="0"/>
      </c:catAx>
      <c:valAx>
        <c:axId val="38338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297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2008. gads</c:v>
                </c:pt>
              </c:strCache>
            </c:strRef>
          </c:tx>
          <c:invertIfNegative val="0"/>
          <c:cat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1.53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2009. gads</c:v>
                </c:pt>
              </c:strCache>
            </c:strRef>
          </c:tx>
          <c:invertIfNegative val="0"/>
          <c:cat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cat>
          <c:val>
            <c:numRef>
              <c:f>Sheet1!$B$3</c:f>
              <c:numCache>
                <c:formatCode>General</c:formatCode>
                <c:ptCount val="1"/>
                <c:pt idx="0">
                  <c:v>1.41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2010. gads</c:v>
                </c:pt>
              </c:strCache>
            </c:strRef>
          </c:tx>
          <c:invertIfNegative val="0"/>
          <c:cat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cat>
          <c:val>
            <c:numRef>
              <c:f>Sheet1!$B$4</c:f>
              <c:numCache>
                <c:formatCode>General</c:formatCode>
                <c:ptCount val="1"/>
                <c:pt idx="0">
                  <c:v>1.25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51616"/>
        <c:axId val="66560384"/>
        <c:axId val="0"/>
      </c:bar3DChart>
      <c:catAx>
        <c:axId val="40351616"/>
        <c:scaling>
          <c:orientation val="minMax"/>
        </c:scaling>
        <c:delete val="1"/>
        <c:axPos val="b"/>
        <c:majorTickMark val="out"/>
        <c:minorTickMark val="none"/>
        <c:tickLblPos val="none"/>
        <c:crossAx val="66560384"/>
        <c:crosses val="autoZero"/>
        <c:auto val="1"/>
        <c:lblAlgn val="ctr"/>
        <c:lblOffset val="100"/>
        <c:noMultiLvlLbl val="0"/>
      </c:catAx>
      <c:valAx>
        <c:axId val="66560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3516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="1"/>
          </a:pPr>
          <a:endParaRPr lang="lv-LV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0.22222</cdr:x>
      <cdr:y>0.38723</cdr:y>
    </cdr:from>
    <cdr:to>
      <cdr:x>0.32407</cdr:x>
      <cdr:y>0.65661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8800" y="1752600"/>
          <a:ext cx="8382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 sz="1100" dirty="0"/>
        </a:p>
      </cdr:txBody>
    </cdr:sp>
  </cdr:relSizeAnchor>
  <cdr:relSizeAnchor xmlns:cdr="http://schemas.openxmlformats.org/drawingml/2006/chartDrawing">
    <cdr:from>
      <cdr:x>0.22222</cdr:x>
      <cdr:y>0.40407</cdr:y>
    </cdr:from>
    <cdr:to>
      <cdr:x>0.36111</cdr:x>
      <cdr:y>0.65661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28800" y="1828800"/>
          <a:ext cx="114300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2000" b="1" dirty="0" smtClean="0">
              <a:solidFill>
                <a:schemeClr val="bg1"/>
              </a:solidFill>
            </a:rPr>
            <a:t>4513</a:t>
          </a:r>
          <a:endParaRPr lang="lv-LV" sz="20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0.47222</cdr:x>
      <cdr:y>0.3704</cdr:y>
    </cdr:from>
    <cdr:to>
      <cdr:x>0.61111</cdr:x>
      <cdr:y>0.63978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86200" y="1676400"/>
          <a:ext cx="11430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2000" b="1" dirty="0" smtClean="0">
              <a:solidFill>
                <a:schemeClr val="bg1"/>
              </a:solidFill>
            </a:rPr>
            <a:t>5538</a:t>
          </a:r>
          <a:endParaRPr lang="lv-LV" sz="20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0.71296</cdr:x>
      <cdr:y>0.28622</cdr:y>
    </cdr:from>
    <cdr:to>
      <cdr:x>0.87037</cdr:x>
      <cdr:y>0.55559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867400" y="1295400"/>
          <a:ext cx="12954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2000" b="1" dirty="0" smtClean="0">
              <a:solidFill>
                <a:schemeClr val="bg1"/>
              </a:solidFill>
            </a:rPr>
            <a:t>5624</a:t>
          </a:r>
          <a:endParaRPr lang="lv-LV" sz="20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0.23148</cdr:x>
      <cdr:y>0.65661</cdr:y>
    </cdr:from>
    <cdr:to>
      <cdr:x>0.37963</cdr:x>
      <cdr:y>0.90915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05000" y="2971800"/>
          <a:ext cx="121920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2000" b="1" dirty="0" smtClean="0">
              <a:solidFill>
                <a:schemeClr val="bg1"/>
              </a:solidFill>
            </a:rPr>
            <a:t>5235</a:t>
          </a:r>
          <a:endParaRPr lang="lv-LV" sz="20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0.35366</cdr:x>
      <cdr:y>0.27119</cdr:y>
    </cdr:from>
    <cdr:to>
      <cdr:x>0.47561</cdr:x>
      <cdr:y>0.38983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9800" y="1219200"/>
          <a:ext cx="762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1800" b="1" dirty="0" smtClean="0">
              <a:solidFill>
                <a:schemeClr val="bg1"/>
              </a:solidFill>
            </a:rPr>
            <a:t>1.44 Ls</a:t>
          </a:r>
          <a:endParaRPr lang="lv-LV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0.21951</cdr:x>
      <cdr:y>0.20339</cdr:y>
    </cdr:from>
    <cdr:to>
      <cdr:x>0.32927</cdr:x>
      <cdr:y>0.35593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71600" y="914400"/>
          <a:ext cx="6858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1800" b="1" dirty="0" smtClean="0">
              <a:solidFill>
                <a:schemeClr val="bg1"/>
              </a:solidFill>
            </a:rPr>
            <a:t>1.59Ls</a:t>
          </a:r>
          <a:endParaRPr lang="lv-LV" sz="1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0.39024</cdr:x>
      <cdr:y>0.44068</cdr:y>
    </cdr:from>
    <cdr:to>
      <cdr:x>0.53659</cdr:x>
      <cdr:y>0.64407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38400" y="1981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 sz="1100" dirty="0"/>
        </a:p>
      </cdr:txBody>
    </cdr:sp>
  </cdr:relSizeAnchor>
  <cdr:relSizeAnchor xmlns:cdr="http://schemas.openxmlformats.org/drawingml/2006/chartDrawing">
    <cdr:from>
      <cdr:x>0.4878</cdr:x>
      <cdr:y>0.35593</cdr:y>
    </cdr:from>
    <cdr:to>
      <cdr:x>0.62195</cdr:x>
      <cdr:y>0.45763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048000" y="1600200"/>
          <a:ext cx="8382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v-LV" sz="1800" b="1" dirty="0" smtClean="0">
              <a:solidFill>
                <a:schemeClr val="bg1"/>
              </a:solidFill>
            </a:rPr>
            <a:t>1.25 Ls</a:t>
          </a:r>
          <a:endParaRPr lang="lv-LV" sz="1800" b="1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D3FF8-B89A-42EF-B7E9-7B435CC9AF41}" type="datetimeFigureOut">
              <a:rPr lang="lv-LV" smtClean="0"/>
              <a:pPr/>
              <a:t>2022.06.08.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946CB-8960-4266-91EE-D1EB17B77003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6035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73000" contrast="-44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kndz.lv/" TargetMode="External"/><Relationship Id="rId2" Type="http://schemas.openxmlformats.org/officeDocument/2006/relationships/hyperlink" Target="mailto:Inga.skestere@lkndz.l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799"/>
            <a:ext cx="7772400" cy="1752601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/>
            </a:r>
            <a:br>
              <a:rPr lang="lv-LV" dirty="0" smtClean="0"/>
            </a:br>
            <a:r>
              <a:rPr lang="lv-LV" b="1" dirty="0" smtClean="0"/>
              <a:t>Ziņojums par situāciju ilgstošas sociālās aprūpes un rehabilitācijas centros</a:t>
            </a:r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Inga </a:t>
            </a:r>
            <a:r>
              <a:rPr lang="lv-LV" dirty="0" err="1" smtClean="0"/>
              <a:t>Šķestere</a:t>
            </a:r>
            <a:endParaRPr lang="lv-LV" dirty="0" smtClean="0"/>
          </a:p>
          <a:p>
            <a:r>
              <a:rPr lang="lv-LV" dirty="0" smtClean="0"/>
              <a:t>Latvijas Kustība par neatkarīgu dzīvi</a:t>
            </a:r>
          </a:p>
          <a:p>
            <a:r>
              <a:rPr lang="lv-LV" dirty="0" err="1" smtClean="0">
                <a:hlinkClick r:id="rId2"/>
              </a:rPr>
              <a:t>inga.skestere@lkndz.lv</a:t>
            </a:r>
            <a:r>
              <a:rPr lang="lv-LV" dirty="0" smtClean="0"/>
              <a:t>, </a:t>
            </a:r>
            <a:r>
              <a:rPr lang="lv-LV" dirty="0" err="1" smtClean="0">
                <a:hlinkClick r:id="rId3"/>
              </a:rPr>
              <a:t>www.lkndz.lv</a:t>
            </a:r>
            <a:r>
              <a:rPr lang="lv-LV" dirty="0" smtClean="0"/>
              <a:t> </a:t>
            </a:r>
            <a:endParaRPr lang="lv-LV" dirty="0"/>
          </a:p>
        </p:txBody>
      </p:sp>
      <p:pic>
        <p:nvPicPr>
          <p:cNvPr id="1026" name="Picture 2" descr="C:\Users\user\Desktop\Sustento, Inga\Ingai\Kustiba_par neatkarigu dzivi\veidlapa, logo\LKND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1"/>
            <a:ext cx="1752600" cy="1676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b="1" dirty="0" smtClean="0"/>
              <a:t>Veselības aprūpe, medicīniskā rehabilitācija un tehniskiem palīglīdzekļi</a:t>
            </a:r>
            <a:endParaRPr lang="lv-LV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lv-LV" dirty="0" smtClean="0"/>
              <a:t>SAC „Liepājā” klientiem reizi gadā tiek nodrošināta zobārsta konsultācija. Klientiem,  kuriem jālabo zobi pilnā narkozē, tas netiek darīts. </a:t>
            </a:r>
            <a:r>
              <a:rPr lang="lv-LV" b="1" dirty="0" smtClean="0"/>
              <a:t>Bērniem ar smagiem funkcionāliem traucējumiem ir ļoti slikts zobu stāvoklis, un viņi ir spiesti ciest zobu sāpes</a:t>
            </a:r>
            <a:r>
              <a:rPr lang="lv-LV" dirty="0" smtClean="0"/>
              <a:t>.</a:t>
            </a:r>
          </a:p>
          <a:p>
            <a:r>
              <a:rPr lang="lv-LV" dirty="0" smtClean="0"/>
              <a:t> Bērniem nav iespējas saņemt medicīnisko rehabilitāciju līdzvērtīgi tiem bērniem, kuri dzīvo ģimenēs, un tas ir vērtējams kā bērnu tiesību pārkāpums.</a:t>
            </a:r>
          </a:p>
          <a:p>
            <a:r>
              <a:rPr lang="lv-LV" dirty="0" smtClean="0"/>
              <a:t>SAC „Kalkūni” ir līgums ar tehnisko palīglīdzekļu centru, bet ir ilgi jāgaida rindā (1,5 – 2 gadi, kas bērniem nav pieļaujami).</a:t>
            </a:r>
          </a:p>
          <a:p>
            <a:r>
              <a:rPr lang="lv-LV" dirty="0" smtClean="0"/>
              <a:t>SAC „Liepājā” nav līguma ar tehnisko palīglīdzekļu centru, visi palīglīdzekļi ir humānās palīdzības, to atbilstība klientam netiek izvērtēta (no 11 bērniem grupā  nevienam bērnam </a:t>
            </a:r>
            <a:r>
              <a:rPr lang="lv-LV" dirty="0" err="1" smtClean="0"/>
              <a:t>ratiņkrēsls</a:t>
            </a:r>
            <a:r>
              <a:rPr lang="lv-LV" dirty="0" smtClean="0"/>
              <a:t> neatbilda individuāliem </a:t>
            </a:r>
            <a:r>
              <a:rPr lang="lv-LV" dirty="0" err="1" smtClean="0"/>
              <a:t>antropometriskajiem</a:t>
            </a:r>
            <a:r>
              <a:rPr lang="lv-LV" dirty="0" smtClean="0"/>
              <a:t> rādītājiem). </a:t>
            </a:r>
          </a:p>
          <a:p>
            <a:endParaRPr lang="lv-LV" dirty="0" smtClean="0"/>
          </a:p>
          <a:p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/>
            </a:r>
            <a:br>
              <a:rPr lang="lv-LV" b="1" dirty="0" smtClean="0"/>
            </a:br>
            <a:r>
              <a:rPr lang="lv-LV" b="1" dirty="0" smtClean="0"/>
              <a:t/>
            </a:r>
            <a:br>
              <a:rPr lang="lv-LV" b="1" dirty="0" smtClean="0"/>
            </a:br>
            <a:r>
              <a:rPr lang="lv-LV" b="1" dirty="0" smtClean="0"/>
              <a:t/>
            </a:r>
            <a:br>
              <a:rPr lang="lv-LV" b="1" dirty="0" smtClean="0"/>
            </a:br>
            <a:r>
              <a:rPr lang="lv-LV" b="1" dirty="0" smtClean="0"/>
              <a:t>Dienas režīms</a:t>
            </a:r>
            <a:br>
              <a:rPr lang="lv-LV" b="1" dirty="0" smtClean="0"/>
            </a:br>
            <a:r>
              <a:rPr lang="lv-LV" b="1" dirty="0" smtClean="0"/>
              <a:t/>
            </a:r>
            <a:br>
              <a:rPr lang="lv-LV" b="1" dirty="0" smtClean="0"/>
            </a:br>
            <a:r>
              <a:rPr lang="lv-LV" b="1" dirty="0" smtClean="0"/>
              <a:t/>
            </a:r>
            <a:br>
              <a:rPr lang="lv-LV" b="1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Sniedzot pakalpojumu vienā institūcijā bērniem un pieaugušiem cilvēkiem, pieauguši cilvēki tiek pakļauti bērnu dienas režīmam, piemēram, viņiem ir piespiedu kārtā jāguļ pusdienas laiks. </a:t>
            </a:r>
          </a:p>
          <a:p>
            <a:r>
              <a:rPr lang="lv-LV" dirty="0" smtClean="0"/>
              <a:t>SAC “Liepāja” bērni tiek celti ļoti agri (6.00 no rīta). Celšanas laiks tiek pakļauts aprūpētāju maiņai, nevis normālam dienas ritmam. </a:t>
            </a:r>
            <a:endParaRPr lang="lv-LV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Personāls</a:t>
            </a:r>
            <a:br>
              <a:rPr lang="lv-LV" b="1" dirty="0" smtClean="0"/>
            </a:br>
            <a:r>
              <a:rPr lang="lv-LV" sz="3600" b="1" i="1" dirty="0" smtClean="0"/>
              <a:t>Sociālā darba kvalitāte</a:t>
            </a:r>
            <a:endParaRPr lang="lv-LV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lv-LV" dirty="0" smtClean="0"/>
              <a:t>Sociālā darba speciālistiem ir atbilstoša formālā izglītība, tomēr ir problēmas ar izpratni par dzīves kvalitātes nodrošināšanu cilvēkiem ar funkcionāliem traucējumiem. </a:t>
            </a:r>
          </a:p>
          <a:p>
            <a:r>
              <a:rPr lang="lv-LV" dirty="0" smtClean="0"/>
              <a:t>Pakalpojums netiek nodrošināts, ņemot vērā klientu individuālās vajadzības, tas nav uz personu centrēts. </a:t>
            </a:r>
          </a:p>
          <a:p>
            <a:r>
              <a:rPr lang="lv-LV" dirty="0" smtClean="0"/>
              <a:t>Neefektīvs komandas darbs. Nav nodrošināta informācijas plūsma starp dažāda līmeņa darbiniekiem. Vadošie speciālisti darbojas kā norāžu devēji un uzraugi un nevis kā atbalsta personāls aprūpes darbiniekiem. </a:t>
            </a:r>
          </a:p>
          <a:p>
            <a:r>
              <a:rPr lang="lv-LV" dirty="0" smtClean="0"/>
              <a:t>Dokumenti tiek aizpildīti formāli, bez izpratnes. Darbinieki nespēj izskaidrot grupā esošajos dokumentos veikto ierakstu praktisko jēgu. </a:t>
            </a:r>
          </a:p>
          <a:p>
            <a:pPr>
              <a:buNone/>
            </a:pPr>
            <a:endParaRPr lang="lv-LV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Personāls</a:t>
            </a:r>
            <a:br>
              <a:rPr lang="lv-LV" b="1" dirty="0" smtClean="0"/>
            </a:br>
            <a:r>
              <a:rPr lang="lv-LV" sz="3600" b="1" i="1" dirty="0" smtClean="0"/>
              <a:t>Personāla darba drošība un personāla skaits</a:t>
            </a:r>
            <a:endParaRPr lang="lv-LV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lv-LV" b="1" dirty="0" smtClean="0"/>
              <a:t>Personāla darba drošība.</a:t>
            </a:r>
            <a:r>
              <a:rPr lang="lv-LV" dirty="0" smtClean="0"/>
              <a:t> </a:t>
            </a:r>
          </a:p>
          <a:p>
            <a:r>
              <a:rPr lang="lv-LV" dirty="0" smtClean="0"/>
              <a:t>Netika konstatētas nekādas palīgierīces, kuras tiktu izmantotas klientu pārcelšanai (no gultas </a:t>
            </a:r>
            <a:r>
              <a:rPr lang="lv-LV" dirty="0" err="1" smtClean="0"/>
              <a:t>ratiņkrēslā</a:t>
            </a:r>
            <a:r>
              <a:rPr lang="lv-LV" dirty="0" smtClean="0"/>
              <a:t> vai iecelšanai vannā), līdz ar to  ir apdraudēta personāla veselība, ja viņiem ir vairākas reizes dienā jācilā katrs klients. </a:t>
            </a:r>
          </a:p>
          <a:p>
            <a:pPr>
              <a:buNone/>
            </a:pPr>
            <a:r>
              <a:rPr lang="lv-LV" b="1" dirty="0" smtClean="0"/>
              <a:t>Personāla skaits.</a:t>
            </a:r>
            <a:endParaRPr lang="lv-LV" dirty="0" smtClean="0"/>
          </a:p>
          <a:p>
            <a:r>
              <a:rPr lang="lv-LV" dirty="0" smtClean="0"/>
              <a:t>Nepietiekams gan primārās aprūpes, gan speciālistu skaits, īpaši klientiem ar smagiem funkcionāliem traucējumiem. (uz 12 klientiem:  2 aprūpes personas dienā, viens naktī). </a:t>
            </a:r>
          </a:p>
          <a:p>
            <a:r>
              <a:rPr lang="lv-LV" dirty="0" smtClean="0"/>
              <a:t>Klientiem ar smagiem funkcionāliem traucējumiem netiek nodrošināti nepieciešamie speciālisti (logopēds, </a:t>
            </a:r>
            <a:r>
              <a:rPr lang="lv-LV" dirty="0" err="1" smtClean="0"/>
              <a:t>ergoterapeits</a:t>
            </a:r>
            <a:r>
              <a:rPr lang="lv-LV" dirty="0" smtClean="0"/>
              <a:t>, fizioterapeits). Trūkst interešu izglītības.</a:t>
            </a:r>
          </a:p>
          <a:p>
            <a:r>
              <a:rPr lang="lv-LV" dirty="0" smtClean="0"/>
              <a:t>SAC “Liepāja” bērniem ar smagiem funkcionāliem traucējumiem ir liegta iespēja apmeklēt pasākumus gan aprūpes centrā, gan ārpus tā.  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Secinājumi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lv-LV" dirty="0" smtClean="0"/>
          </a:p>
          <a:p>
            <a:pPr>
              <a:buFont typeface="Wingdings" pitchFamily="2" charset="2"/>
              <a:buChar char="q"/>
            </a:pPr>
            <a:r>
              <a:rPr lang="lv-LV" dirty="0" smtClean="0"/>
              <a:t>Jo smagāki ir klientu funkcionālie traucējumi, jo zemāka ir saņemamā pakalpojuma kvalitāte. </a:t>
            </a:r>
          </a:p>
          <a:p>
            <a:pPr>
              <a:buFont typeface="Wingdings" pitchFamily="2" charset="2"/>
              <a:buChar char="q"/>
            </a:pPr>
            <a:r>
              <a:rPr lang="lv-LV" dirty="0" smtClean="0"/>
              <a:t>Nepietiekama aprūpe rada veselības problēmas klientiem, apdraudot viņu veselību un dzīvību. </a:t>
            </a:r>
          </a:p>
          <a:p>
            <a:pPr>
              <a:buFont typeface="Wingdings" pitchFamily="2" charset="2"/>
              <a:buChar char="q"/>
            </a:pPr>
            <a:r>
              <a:rPr lang="lv-LV" dirty="0" smtClean="0"/>
              <a:t>Klientu ar smagiem traucējumiem grupēšana vienkopus pazemina šiem klientiem sniedzamā pakalpojuma kvalitāti, noved pie klientu izolācijas un rada smagu darba vidi personālam. </a:t>
            </a:r>
          </a:p>
          <a:p>
            <a:pPr>
              <a:buFont typeface="Wingdings" pitchFamily="2" charset="2"/>
              <a:buChar char="q"/>
            </a:pPr>
            <a:r>
              <a:rPr lang="lv-LV" dirty="0" smtClean="0"/>
              <a:t>Darbiniekiem jābūt ne tikai ar formālo izglītību, bet arī ar izpratni par individuālu, uz cilvēku orientētu pakalpojumu un dzīves kvalitātes nodrošinājumu cilvēkiem ar invaliditāti. </a:t>
            </a:r>
          </a:p>
          <a:p>
            <a:pPr>
              <a:buFont typeface="Wingdings" pitchFamily="2" charset="2"/>
              <a:buChar char="q"/>
            </a:pPr>
            <a:r>
              <a:rPr lang="lv-LV" dirty="0" smtClean="0"/>
              <a:t>Trūkst regulāras, padziļinātas pakalpojuma kvalitātes ārējās (neatkarīgas) kontroles, kas vērtētu klientu dzīves kvalitāti.</a:t>
            </a:r>
          </a:p>
          <a:p>
            <a:pPr>
              <a:buFont typeface="Wingdings" pitchFamily="2" charset="2"/>
              <a:buChar char="q"/>
            </a:pPr>
            <a:r>
              <a:rPr lang="lv-LV" dirty="0" smtClean="0"/>
              <a:t>Nepietiekams finansējums klientu pamatvajadzību nodrošināšanai, īpaši ēdināšanas izdevumiem. 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Risinājumi (veicami steidzami)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lv-LV" dirty="0" smtClean="0"/>
              <a:t>Nepieciešams steidzami atrisināt konstatētās akūtās problēmas:</a:t>
            </a:r>
          </a:p>
          <a:p>
            <a:pPr lvl="0">
              <a:buFont typeface="Wingdings" pitchFamily="2" charset="2"/>
              <a:buChar char="ü"/>
            </a:pPr>
            <a:r>
              <a:rPr lang="lv-LV" dirty="0" smtClean="0"/>
              <a:t>Zobu labošana klientiem ar smagiem funkcionāliem traucējumiem.</a:t>
            </a:r>
          </a:p>
          <a:p>
            <a:pPr lvl="0">
              <a:buFont typeface="Wingdings" pitchFamily="2" charset="2"/>
              <a:buChar char="ü"/>
            </a:pPr>
            <a:r>
              <a:rPr lang="lv-LV" dirty="0" smtClean="0"/>
              <a:t>Izgulējumu profilakse un novēršana klientiem ar smagiem funkcionāliem traucējumiem.</a:t>
            </a:r>
          </a:p>
          <a:p>
            <a:pPr lvl="0">
              <a:buFont typeface="Wingdings" pitchFamily="2" charset="2"/>
              <a:buChar char="ü"/>
            </a:pPr>
            <a:r>
              <a:rPr lang="lv-LV" dirty="0" smtClean="0"/>
              <a:t>Ēšanas procesa normalizācija klientiem ar smagiem funkcionāliem traucējumiem.</a:t>
            </a:r>
          </a:p>
          <a:p>
            <a:pPr lvl="0">
              <a:buFont typeface="Wingdings" pitchFamily="2" charset="2"/>
              <a:buChar char="ü"/>
            </a:pPr>
            <a:r>
              <a:rPr lang="lv-LV" dirty="0" smtClean="0"/>
              <a:t>Jānodrošina visiem klientiem iespēja vismaz vienu reizi dienā uzturēties laukā, svaigā gaisā.  </a:t>
            </a:r>
          </a:p>
          <a:p>
            <a:pPr lvl="0">
              <a:buNone/>
            </a:pPr>
            <a:endParaRPr lang="lv-LV" dirty="0" smtClean="0"/>
          </a:p>
          <a:p>
            <a:pPr>
              <a:buFont typeface="Wingdings" pitchFamily="2" charset="2"/>
              <a:buChar char="q"/>
            </a:pPr>
            <a:r>
              <a:rPr lang="lv-LV" dirty="0" smtClean="0"/>
              <a:t>Nepieciešamas regulāras, padziļinātas kvalitātes ārējās (neatkarīgas) kontroles, kas vērtētu klientu dzīves kvalitāti. </a:t>
            </a:r>
          </a:p>
          <a:p>
            <a:pPr>
              <a:buFont typeface="Wingdings" pitchFamily="2" charset="2"/>
              <a:buChar char="q"/>
            </a:pPr>
            <a:endParaRPr lang="lv-LV" dirty="0" smtClean="0"/>
          </a:p>
          <a:p>
            <a:pPr>
              <a:buFont typeface="Wingdings" pitchFamily="2" charset="2"/>
              <a:buChar char="q"/>
            </a:pPr>
            <a:r>
              <a:rPr lang="lv-LV" dirty="0" smtClean="0"/>
              <a:t>Steidzami jāpalielina finansējums klientu pamatvajadzību nodrošināšanai, īpaši ēdināšanas izdevumiem. 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lv-LV" b="1" dirty="0" smtClean="0"/>
              <a:t>Risinājumi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lv-LV" sz="8000" dirty="0" smtClean="0"/>
              <a:t>Ir jāuzsāk pakalpojuma sniegšanas veida reformas:</a:t>
            </a:r>
          </a:p>
          <a:p>
            <a:pPr lvl="0">
              <a:buNone/>
            </a:pPr>
            <a:r>
              <a:rPr lang="lv-LV" sz="8000" dirty="0" smtClean="0"/>
              <a:t>             - Pakalpojums jāveido uz personu orientēts;</a:t>
            </a:r>
          </a:p>
          <a:p>
            <a:pPr lvl="0">
              <a:buNone/>
            </a:pPr>
            <a:r>
              <a:rPr lang="lv-LV" sz="8000" dirty="0" smtClean="0"/>
              <a:t>             - Pakalpojuma sniegšanas iekšēja decentralizācija;</a:t>
            </a:r>
          </a:p>
          <a:p>
            <a:pPr lvl="0">
              <a:buNone/>
            </a:pPr>
            <a:r>
              <a:rPr lang="lv-LV" sz="8000" dirty="0" smtClean="0"/>
              <a:t>             -  Pakalpojums iespējami jātuvina normāliem, sabiedrībā </a:t>
            </a:r>
          </a:p>
          <a:p>
            <a:pPr lvl="0">
              <a:buNone/>
            </a:pPr>
            <a:r>
              <a:rPr lang="lv-LV" sz="8000" dirty="0" smtClean="0"/>
              <a:t>                 vispārpieņemtiem dzīves apstākļiem. </a:t>
            </a:r>
          </a:p>
          <a:p>
            <a:pPr lvl="0">
              <a:buFont typeface="Wingdings" pitchFamily="2" charset="2"/>
              <a:buChar char="q"/>
            </a:pPr>
            <a:r>
              <a:rPr lang="lv-LV" sz="8000" dirty="0" smtClean="0"/>
              <a:t>Pakalpojuma nodrošinājums jābalsta uz dzīves kvalitātes konceptu.</a:t>
            </a:r>
          </a:p>
          <a:p>
            <a:pPr lvl="0">
              <a:buFont typeface="Wingdings" pitchFamily="2" charset="2"/>
              <a:buChar char="q"/>
            </a:pPr>
            <a:r>
              <a:rPr lang="lv-LV" sz="8000" dirty="0" smtClean="0"/>
              <a:t>Pakalpojums jāsniedz piemērotās ēkās. Ja ēka nav piemērota, jāizvērtē iespēja mainīt pakalpojuma atrašanās vietu. </a:t>
            </a:r>
          </a:p>
          <a:p>
            <a:pPr>
              <a:buFont typeface="Wingdings" pitchFamily="2" charset="2"/>
              <a:buChar char="q"/>
            </a:pPr>
            <a:r>
              <a:rPr lang="lv-LV" sz="8000" dirty="0" smtClean="0"/>
              <a:t>Pakalpojumiem ir jākļūst sabiedrībā redzamiem un atvērtiem.  </a:t>
            </a:r>
          </a:p>
          <a:p>
            <a:pPr>
              <a:buFont typeface="Wingdings" pitchFamily="2" charset="2"/>
              <a:buChar char="q"/>
            </a:pPr>
            <a:r>
              <a:rPr lang="lv-LV" sz="8000" dirty="0" smtClean="0"/>
              <a:t>Lai veicinātu pāreju no ilgstošas aprūpes centriem un alternatīviem pakalpojumiem vietējā pašvaldībā, ir jāpārveido pakalpojumu finansēšanas modelis. </a:t>
            </a:r>
          </a:p>
          <a:p>
            <a:pPr>
              <a:buFont typeface="Wingdings" pitchFamily="2" charset="2"/>
              <a:buChar char="q"/>
            </a:pPr>
            <a:r>
              <a:rPr lang="lv-LV" sz="8000" dirty="0" smtClean="0"/>
              <a:t>Ņemot vērā konstatētās regresīvās tendences ilgstošas aprūpes centru darbībā: klientu skaita pieaugums, nepietiekams pamatvajadzību nodrošinājums un zemā pakalpojuma kopējā kvalitāte, </a:t>
            </a:r>
            <a:r>
              <a:rPr lang="lv-LV" sz="8000" b="1" dirty="0" smtClean="0"/>
              <a:t>jautājums ir jāaktualizē valdības līmenī, lai meklētu konceptuālus ilgtermiņa risinājumus</a:t>
            </a:r>
            <a:r>
              <a:rPr lang="lv-LV" sz="8000" dirty="0" smtClean="0"/>
              <a:t>.  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305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4400" dirty="0" smtClean="0">
                <a:latin typeface="Times New Roman" pitchFamily="18" charset="0"/>
              </a:rPr>
              <a:t>“</a:t>
            </a:r>
            <a:r>
              <a:rPr lang="lv-LV" sz="4400" dirty="0" smtClean="0">
                <a:latin typeface="Times New Roman" pitchFamily="18" charset="0"/>
              </a:rPr>
              <a:t>Pārmaiņas nerada fiziskais spēks.</a:t>
            </a:r>
          </a:p>
          <a:p>
            <a:r>
              <a:rPr lang="lv-LV" sz="4400" dirty="0" smtClean="0">
                <a:latin typeface="Times New Roman" pitchFamily="18" charset="0"/>
              </a:rPr>
              <a:t>Tās sākas ar stipru gribu un </a:t>
            </a:r>
          </a:p>
          <a:p>
            <a:r>
              <a:rPr lang="lv-LV" sz="4400" dirty="0" smtClean="0">
                <a:latin typeface="Times New Roman" pitchFamily="18" charset="0"/>
              </a:rPr>
              <a:t>vēlmi mainīt situāciju</a:t>
            </a:r>
            <a:r>
              <a:rPr lang="en-GB" sz="4400" dirty="0" smtClean="0">
                <a:latin typeface="Times New Roman" pitchFamily="18" charset="0"/>
              </a:rPr>
              <a:t>!”</a:t>
            </a:r>
            <a:endParaRPr lang="en-GB" sz="4400" dirty="0">
              <a:latin typeface="Times New Roman" pitchFamily="18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724400" y="4114800"/>
            <a:ext cx="3141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/>
              <a:t>(Mahatma Ghandi)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3600" b="1" dirty="0" smtClean="0"/>
              <a:t>Valsts sniegtie ilgstošas sociālās aprūpes un sociālās rehabilitācijas pakalpojumi </a:t>
            </a:r>
            <a:endParaRPr lang="lv-LV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v-LV" b="1" dirty="0" err="1" smtClean="0"/>
              <a:t>LKNDz</a:t>
            </a:r>
            <a:r>
              <a:rPr lang="lv-LV" b="1" dirty="0" smtClean="0"/>
              <a:t> neatkarīgo ekspertu dalība pakalpojumu kvalitātes izvērtējumos. </a:t>
            </a:r>
            <a:endParaRPr lang="lv-LV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lv-LV" dirty="0" smtClean="0"/>
              <a:t>02.10.2011. VSAC “Latgale” filiāles SAC “Kalkūni” izvērtējums. Piedalījās 1 eksperts.</a:t>
            </a:r>
          </a:p>
          <a:p>
            <a:pPr>
              <a:buNone/>
            </a:pPr>
            <a:r>
              <a:rPr lang="lv-LV" sz="2400" dirty="0" smtClean="0"/>
              <a:t>Izvērtēšanas metode: novērošana un darbinieku intervijas.</a:t>
            </a:r>
          </a:p>
          <a:p>
            <a:r>
              <a:rPr lang="lv-LV" dirty="0" smtClean="0"/>
              <a:t>08.11. -  10.11. 2011. VSAC “Kurzeme” filiāles SAC “Liepāja” izvērtējums. Piedalījās 3 eksperti. </a:t>
            </a:r>
          </a:p>
          <a:p>
            <a:pPr>
              <a:buNone/>
            </a:pPr>
            <a:r>
              <a:rPr lang="lv-LV" sz="2400" dirty="0" smtClean="0"/>
              <a:t>Izvērtēšanas metode: pēc izstrādātas bērnu aprūpes centru kvalitātes novērtēšanas metodikas (sadarbībā ar LR LM VBTAI).</a:t>
            </a:r>
          </a:p>
          <a:p>
            <a:pPr>
              <a:buNone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 smtClean="0"/>
              <a:t>Vides pieejamība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r>
              <a:rPr lang="lv-LV" sz="2800" dirty="0" smtClean="0"/>
              <a:t>SAC „Kalkūni”  vides pieejamība vērtējama kā kritiska – klientiem ar kustību traucējumiem (40 klienti pārvietojas </a:t>
            </a:r>
            <a:r>
              <a:rPr lang="lv-LV" sz="2800" dirty="0" err="1" smtClean="0"/>
              <a:t>ratiņkrēslos</a:t>
            </a:r>
            <a:r>
              <a:rPr lang="lv-LV" sz="2800" dirty="0" smtClean="0"/>
              <a:t>) nav iespējas ne pārvietoties aprūpes centrā, ne iziet pastaigā. </a:t>
            </a:r>
          </a:p>
          <a:p>
            <a:pPr>
              <a:buNone/>
            </a:pPr>
            <a:r>
              <a:rPr lang="lv-LV" sz="2400" b="1" dirty="0" smtClean="0"/>
              <a:t>SAC „Kalkūni” ēka nav piemērota pakalpojuma cilvēkiem ar kustību traucējumiem sniegšanai.</a:t>
            </a:r>
          </a:p>
          <a:p>
            <a:r>
              <a:rPr lang="lv-LV" sz="2800" dirty="0" smtClean="0"/>
              <a:t>SAC „Liepāja” kopumā ir nodrošināta vides pieejamība, bet grupā, kur ir izvietoti bērni ar smagiem kustību traucējumiem (pārvietojas </a:t>
            </a:r>
            <a:r>
              <a:rPr lang="lv-LV" sz="2800" dirty="0" err="1" smtClean="0"/>
              <a:t>ratiņkrēslos</a:t>
            </a:r>
            <a:r>
              <a:rPr lang="lv-LV" sz="2800" dirty="0" smtClean="0"/>
              <a:t>), telpas ir pārāk mazas un bērni dienu pavada nekustīgi.</a:t>
            </a:r>
            <a:endParaRPr lang="lv-LV" sz="2800" b="1" dirty="0" smtClean="0"/>
          </a:p>
          <a:p>
            <a:pPr>
              <a:buNone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1447800"/>
          </a:xfrm>
        </p:spPr>
        <p:txBody>
          <a:bodyPr>
            <a:normAutofit/>
          </a:bodyPr>
          <a:lstStyle/>
          <a:p>
            <a:r>
              <a:rPr lang="lv-LV" sz="3600" b="1" dirty="0" smtClean="0"/>
              <a:t>Drošība iespējamos ārkārtas gadījumos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 fontScale="77500" lnSpcReduction="20000"/>
          </a:bodyPr>
          <a:lstStyle/>
          <a:p>
            <a:r>
              <a:rPr lang="lv-LV" sz="2800" dirty="0" smtClean="0"/>
              <a:t>SAC ēkās nav nodrošināta ātra evakuācijas iespēja ārkārtas gadījumos. Klienti ar smagiem kustību traucējumiem atrodas telpās, kuras ir otrā („Kalkūni”) vai trešā („Liepāja”) stāvā. </a:t>
            </a:r>
          </a:p>
          <a:p>
            <a:pPr>
              <a:buNone/>
            </a:pPr>
            <a:r>
              <a:rPr lang="lv-LV" sz="2800" dirty="0" smtClean="0"/>
              <a:t>          Identificētie evakuācijas šķēršļi:</a:t>
            </a:r>
          </a:p>
          <a:p>
            <a:pPr>
              <a:buNone/>
            </a:pPr>
            <a:r>
              <a:rPr lang="lv-LV" sz="2800" dirty="0" smtClean="0"/>
              <a:t>                   - kāpnes visā ēkā (SAC “Kalkūni”);</a:t>
            </a:r>
          </a:p>
          <a:p>
            <a:pPr>
              <a:buNone/>
            </a:pPr>
            <a:r>
              <a:rPr lang="lv-LV" sz="2800" dirty="0" smtClean="0"/>
              <a:t>                   - lifts tiek atslēgts ugunsgrēka gadījumā( SAC “Liepāja”).</a:t>
            </a:r>
          </a:p>
          <a:p>
            <a:pPr>
              <a:buNone/>
            </a:pPr>
            <a:endParaRPr lang="lv-LV" sz="2800" dirty="0" smtClean="0"/>
          </a:p>
          <a:p>
            <a:r>
              <a:rPr lang="lv-LV" sz="2800" dirty="0" smtClean="0"/>
              <a:t>Aprūpes centru  darbinieki nezina, kā rīkoties ārkārtas gadījumā. </a:t>
            </a:r>
          </a:p>
          <a:p>
            <a:pPr>
              <a:buNone/>
            </a:pPr>
            <a:r>
              <a:rPr lang="lv-LV" sz="2800" dirty="0" smtClean="0"/>
              <a:t> </a:t>
            </a:r>
          </a:p>
          <a:p>
            <a:pPr>
              <a:buNone/>
            </a:pPr>
            <a:r>
              <a:rPr lang="lv-LV" sz="2800" b="1" dirty="0" smtClean="0"/>
              <a:t>Secinājums: </a:t>
            </a:r>
            <a:r>
              <a:rPr lang="lv-LV" sz="2800" dirty="0" smtClean="0"/>
              <a:t>ārkārtas situācijā klientus glābt nebūs iespējams. Klientu drošībai ir ļoti augsts apdraudējuma risks.   </a:t>
            </a:r>
          </a:p>
          <a:p>
            <a:pPr>
              <a:buNone/>
            </a:pPr>
            <a:r>
              <a:rPr lang="lv-LV" sz="2800" dirty="0" smtClean="0"/>
              <a:t> </a:t>
            </a:r>
          </a:p>
          <a:p>
            <a:pPr>
              <a:buNone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 smtClean="0"/>
              <a:t>Klientu fiziskais stāvoklis.</a:t>
            </a:r>
            <a:r>
              <a:rPr lang="lv-LV" dirty="0" smtClean="0"/>
              <a:t> </a:t>
            </a:r>
            <a:br>
              <a:rPr lang="lv-LV" dirty="0" smtClean="0"/>
            </a:br>
            <a:r>
              <a:rPr lang="lv-LV" b="1" i="1" dirty="0" smtClean="0"/>
              <a:t>Ēdināšana.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fontScale="70000" lnSpcReduction="20000"/>
          </a:bodyPr>
          <a:lstStyle/>
          <a:p>
            <a:r>
              <a:rPr lang="lv-LV" dirty="0" smtClean="0"/>
              <a:t>Abos aprūpes centros klienti ar smagiem funkcionāliem traucējumiem vizuāli ir ļoti sliktā fiziskā stāvoklī (klienti ir ļoti tievi, bāli). </a:t>
            </a:r>
          </a:p>
          <a:p>
            <a:r>
              <a:rPr lang="lv-LV" dirty="0" smtClean="0"/>
              <a:t>SAC “Liepāja” konstatēta vienveidīga ēdienkarte, kurā dominē kartupeļi un miltus saturoši ēdieni, kas rada veselības problēmas mazkustīgiem klientiem. </a:t>
            </a:r>
          </a:p>
          <a:p>
            <a:r>
              <a:rPr lang="lv-LV" dirty="0" smtClean="0"/>
              <a:t>SAC „Liepājā”  ēdināšanas process klientiem ar smagiem funkcionāliem traucējumiem  ir sasteigts, bērni ir spiesti ātri rīt ēdienu. Bērni tiek baroti </a:t>
            </a:r>
            <a:r>
              <a:rPr lang="lv-LV" dirty="0" err="1" smtClean="0"/>
              <a:t>riteņkrēslos</a:t>
            </a:r>
            <a:r>
              <a:rPr lang="lv-LV" dirty="0" smtClean="0"/>
              <a:t>, tie tiek atgāzti atpakaļ tā, ka bērns barošanas laikā ir pusguļus stāvoklī, kas pastiprina aizrīšanās risku un iespēju, ka pārtika nokļūst elpceļos un rada pneimoniju. </a:t>
            </a:r>
          </a:p>
          <a:p>
            <a:r>
              <a:rPr lang="lv-LV" dirty="0" smtClean="0"/>
              <a:t>SAC “Liepāja” bērniem tika konstatēts, ka bērniem ar smagiem funkcionāliem traucējumiem netiek dots ūdens, kas rada </a:t>
            </a:r>
            <a:r>
              <a:rPr lang="lv-LV" dirty="0" err="1" smtClean="0"/>
              <a:t>dehidratācijas</a:t>
            </a:r>
            <a:r>
              <a:rPr lang="lv-LV" dirty="0" smtClean="0"/>
              <a:t> risku. </a:t>
            </a:r>
          </a:p>
          <a:p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sz="3100" b="1" dirty="0" smtClean="0"/>
              <a:t>Ēdināšanas izmaksu valsts sociālās aprūpes centros dinamika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endParaRPr lang="en-US" sz="3100" b="1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graphicFrame>
        <p:nvGraphicFramePr>
          <p:cNvPr id="7" name="Chart 6"/>
          <p:cNvGraphicFramePr/>
          <p:nvPr/>
        </p:nvGraphicFramePr>
        <p:xfrm>
          <a:off x="1066800" y="1600200"/>
          <a:ext cx="6248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3600" dirty="0" smtClean="0"/>
              <a:t> 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sz="3200" b="1" dirty="0" smtClean="0"/>
              <a:t> </a:t>
            </a:r>
            <a:r>
              <a:rPr lang="lv-LV" sz="4000" b="1" dirty="0" smtClean="0"/>
              <a:t>Klientu fiziskais stāvoklis. </a:t>
            </a:r>
            <a:r>
              <a:rPr lang="lv-LV" sz="3200" dirty="0" smtClean="0"/>
              <a:t/>
            </a:r>
            <a:br>
              <a:rPr lang="lv-LV" sz="3200" dirty="0" smtClean="0"/>
            </a:br>
            <a:r>
              <a:rPr lang="lv-LV" sz="3200" b="1" i="1" dirty="0" smtClean="0"/>
              <a:t>Izgulējumi un pozicionēšana.</a:t>
            </a:r>
            <a:r>
              <a:rPr lang="lv-LV" sz="3200" dirty="0" smtClean="0"/>
              <a:t/>
            </a:r>
            <a:br>
              <a:rPr lang="lv-LV" sz="3200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lv-LV" b="1" dirty="0" smtClean="0"/>
              <a:t>Skaidrojums: </a:t>
            </a:r>
            <a:r>
              <a:rPr lang="lv-LV" dirty="0" smtClean="0"/>
              <a:t>Lai klientam ar smagiem funkcionāliem traucējumiem nevietotos izgulējumi un nepasliktinātos fiziskais stāvoklis, ir svarīgi cilvēku pareizi pozicionēt.</a:t>
            </a:r>
          </a:p>
          <a:p>
            <a:pPr>
              <a:buNone/>
            </a:pPr>
            <a:endParaRPr lang="lv-LV" dirty="0" smtClean="0"/>
          </a:p>
          <a:p>
            <a:r>
              <a:rPr lang="lv-LV" dirty="0" smtClean="0"/>
              <a:t>Abos SAC klienti netiek pozicionēti, arī tie, kuriem jau veidojas izgulējumi (fiksēts SAC „Kalkūni”). </a:t>
            </a:r>
          </a:p>
          <a:p>
            <a:r>
              <a:rPr lang="lv-LV" dirty="0" smtClean="0"/>
              <a:t>Netiek izmantoti pozicionēšanas palīglīdzekļi, lai mazinātu izgulējumu risku. </a:t>
            </a:r>
          </a:p>
          <a:p>
            <a:r>
              <a:rPr lang="lv-LV" dirty="0" smtClean="0"/>
              <a:t>Ir formāls dienas pozicionēšanas plāns, bet konstatēts, ka darbiniekiem nav zināšanu, kā pozicionēt klientu. </a:t>
            </a:r>
          </a:p>
          <a:p>
            <a:r>
              <a:rPr lang="lv-LV" dirty="0" smtClean="0"/>
              <a:t>Tiek lietoti izmērām neatbilstoši „pamperi”, kas rada izgulējumu veidošanās risku. </a:t>
            </a:r>
          </a:p>
          <a:p>
            <a:pPr>
              <a:buNone/>
            </a:pPr>
            <a:r>
              <a:rPr lang="lv-LV" dirty="0" smtClean="0"/>
              <a:t> 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b="1" dirty="0" smtClean="0"/>
              <a:t> Klientu fiziskais stāvoklis. </a:t>
            </a:r>
            <a:r>
              <a:rPr lang="lv-LV" sz="3600" dirty="0" smtClean="0"/>
              <a:t/>
            </a:r>
            <a:br>
              <a:rPr lang="lv-LV" sz="3600" dirty="0" smtClean="0"/>
            </a:br>
            <a:r>
              <a:rPr lang="lv-LV" sz="3600" b="1" i="1" dirty="0" smtClean="0"/>
              <a:t>Fiksācija.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lv-LV" dirty="0" smtClean="0"/>
              <a:t>SAC „Liepāja” konstatēts, ka vairākiem bērniem dienas laikā tiek fiksētas rokas, lai ierobežotu kustības (rokas tiek piesietas pie </a:t>
            </a:r>
            <a:r>
              <a:rPr lang="lv-LV" dirty="0" err="1" smtClean="0"/>
              <a:t>ratiņkrēsla</a:t>
            </a:r>
            <a:r>
              <a:rPr lang="lv-LV" dirty="0" smtClean="0"/>
              <a:t>). </a:t>
            </a:r>
          </a:p>
          <a:p>
            <a:r>
              <a:rPr lang="lv-LV" dirty="0" smtClean="0"/>
              <a:t>SAC „Liepāja” konstatēts, ka bērnam rokas tiek sasietas arī gulēšanas laikā (arguments: bērns rokas bāž mutē). </a:t>
            </a:r>
          </a:p>
          <a:p>
            <a:r>
              <a:rPr lang="lv-LV" dirty="0" smtClean="0"/>
              <a:t>SAC „Liepāja” nav fiksācijas noteikumu, personāls nav informēts vai, kad un cik ilgi pieļaujama bērna roku fiksācija, līdz ar to ir veselības apdraudējuma risks. </a:t>
            </a:r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r>
              <a:rPr lang="lv-LV" sz="2800" b="1" dirty="0" smtClean="0"/>
              <a:t>Secinājums:</a:t>
            </a:r>
            <a:r>
              <a:rPr lang="lv-LV" sz="2800" dirty="0" smtClean="0"/>
              <a:t> klientu roku fiksācija bez izstrādātiem noteikumiem un speciālista atzinuma ir smags cilvēktiesību pārkāpums. </a:t>
            </a:r>
          </a:p>
          <a:p>
            <a:endParaRPr lang="lv-LV" dirty="0" smtClean="0"/>
          </a:p>
          <a:p>
            <a:pPr lv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</TotalTime>
  <Words>1302</Words>
  <Application>Microsoft Office PowerPoint</Application>
  <PresentationFormat>On-screen Show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Ziņojums par situāciju ilgstošas sociālās aprūpes un rehabilitācijas centros </vt:lpstr>
      <vt:lpstr>Valsts sniegtie ilgstošas sociālās aprūpes un sociālās rehabilitācijas pakalpojumi </vt:lpstr>
      <vt:lpstr>LKNDz neatkarīgo ekspertu dalība pakalpojumu kvalitātes izvērtējumos. </vt:lpstr>
      <vt:lpstr>Vides pieejamība</vt:lpstr>
      <vt:lpstr>Drošība iespējamos ārkārtas gadījumos</vt:lpstr>
      <vt:lpstr>Klientu fiziskais stāvoklis.  Ēdināšana.</vt:lpstr>
      <vt:lpstr> Ēdināšanas izmaksu valsts sociālās aprūpes centros dinamika </vt:lpstr>
      <vt:lpstr>   Klientu fiziskais stāvoklis.  Izgulējumi un pozicionēšana. </vt:lpstr>
      <vt:lpstr>  Klientu fiziskais stāvoklis.  Fiksācija.</vt:lpstr>
      <vt:lpstr>Veselības aprūpe, medicīniskā rehabilitācija un tehniskiem palīglīdzekļi</vt:lpstr>
      <vt:lpstr>   Dienas režīms   </vt:lpstr>
      <vt:lpstr>Personāls Sociālā darba kvalitāte</vt:lpstr>
      <vt:lpstr>Personāls Personāla darba drošība un personāla skaits</vt:lpstr>
      <vt:lpstr>Secinājumi</vt:lpstr>
      <vt:lpstr>Risinājumi (veicami steidzami)</vt:lpstr>
      <vt:lpstr>Risinājumi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99</cp:revision>
  <dcterms:created xsi:type="dcterms:W3CDTF">2006-08-16T00:00:00Z</dcterms:created>
  <dcterms:modified xsi:type="dcterms:W3CDTF">2022-06-08T09:09:51Z</dcterms:modified>
</cp:coreProperties>
</file>